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230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8" autoAdjust="0"/>
    <p:restoredTop sz="94624" autoAdjust="0"/>
  </p:normalViewPr>
  <p:slideViewPr>
    <p:cSldViewPr>
      <p:cViewPr varScale="1">
        <p:scale>
          <a:sx n="69" d="100"/>
          <a:sy n="69" d="100"/>
        </p:scale>
        <p:origin x="-14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ABC757-54ED-4098-B981-E642391B4368}" type="datetimeFigureOut">
              <a:rPr lang="en-US" smtClean="0"/>
              <a:t>5/7/2018</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14E6B1-45AB-4D44-91CF-330166B5AFA8}"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5FD80A6-2782-4CA8-8BAF-2182C304FA06}" type="datetimeFigureOut">
              <a:rPr lang="en-US" smtClean="0"/>
              <a:t>5/7/2018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5FD80A6-2782-4CA8-8BAF-2182C304FA06}" type="datetimeFigureOut">
              <a:rPr lang="en-US" smtClean="0"/>
              <a:t>5/7/2018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5FD80A6-2782-4CA8-8BAF-2182C304FA06}" type="datetimeFigureOut">
              <a:rPr lang="en-US" smtClean="0"/>
              <a:t>5/7/2018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5FD80A6-2782-4CA8-8BAF-2182C304FA06}" type="datetimeFigureOut">
              <a:rPr lang="en-US" smtClean="0"/>
              <a:t>5/7/2018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FD80A6-2782-4CA8-8BAF-2182C304FA06}" type="datetimeFigureOut">
              <a:rPr lang="en-US" smtClean="0"/>
              <a:t>5/7/2018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5FD80A6-2782-4CA8-8BAF-2182C304FA06}" type="datetimeFigureOut">
              <a:rPr lang="en-US" smtClean="0"/>
              <a:t>5/7/2018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5FD80A6-2782-4CA8-8BAF-2182C304FA06}" type="datetimeFigureOut">
              <a:rPr lang="en-US" smtClean="0"/>
              <a:t>5/7/2018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5FD80A6-2782-4CA8-8BAF-2182C304FA06}" type="datetimeFigureOut">
              <a:rPr lang="en-US" smtClean="0"/>
              <a:t>5/7/2018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D80A6-2782-4CA8-8BAF-2182C304FA06}" type="datetimeFigureOut">
              <a:rPr lang="en-US" smtClean="0"/>
              <a:t>5/7/2018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D80A6-2782-4CA8-8BAF-2182C304FA06}" type="datetimeFigureOut">
              <a:rPr lang="en-US" smtClean="0"/>
              <a:t>5/7/2018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D80A6-2782-4CA8-8BAF-2182C304FA06}" type="datetimeFigureOut">
              <a:rPr lang="en-US" smtClean="0"/>
              <a:t>5/7/2018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ABA9F2A-4A58-45D1-8CA0-6C138B4E86E6}"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D80A6-2782-4CA8-8BAF-2182C304FA06}" type="datetimeFigureOut">
              <a:rPr lang="en-US" smtClean="0"/>
              <a:t>5/7/2018</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BA9F2A-4A58-45D1-8CA0-6C138B4E86E6}"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1026" name="Picture 2"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6" name="TextBox 5"/>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pic>
        <p:nvPicPr>
          <p:cNvPr id="1027" name="Picture 3" descr="C:\Users\HP\Desktop\moblie doc\New Folder\naniya\n-cafe.png"/>
          <p:cNvPicPr>
            <a:picLocks noChangeAspect="1" noChangeArrowheads="1"/>
          </p:cNvPicPr>
          <p:nvPr/>
        </p:nvPicPr>
        <p:blipFill>
          <a:blip r:embed="rId3"/>
          <a:srcRect/>
          <a:stretch>
            <a:fillRect/>
          </a:stretch>
        </p:blipFill>
        <p:spPr bwMode="auto">
          <a:xfrm>
            <a:off x="285720" y="1357298"/>
            <a:ext cx="2000264" cy="2057414"/>
          </a:xfrm>
          <a:prstGeom prst="rect">
            <a:avLst/>
          </a:prstGeom>
          <a:noFill/>
        </p:spPr>
      </p:pic>
      <p:sp>
        <p:nvSpPr>
          <p:cNvPr id="8" name="TextBox 7"/>
          <p:cNvSpPr txBox="1"/>
          <p:nvPr/>
        </p:nvSpPr>
        <p:spPr>
          <a:xfrm>
            <a:off x="2571736" y="2071678"/>
            <a:ext cx="6228000" cy="523220"/>
          </a:xfrm>
          <a:prstGeom prst="rect">
            <a:avLst/>
          </a:prstGeom>
          <a:noFill/>
          <a:ln>
            <a:solidFill>
              <a:srgbClr val="1C230F"/>
            </a:solidFill>
          </a:ln>
          <a:effectLst>
            <a:outerShdw blurRad="57785" dist="33020" dir="3180000" algn="ctr">
              <a:srgbClr val="000000">
                <a:alpha val="30000"/>
              </a:srgbClr>
            </a:outerShdw>
            <a:softEdge rad="12700"/>
          </a:effectLst>
          <a:scene3d>
            <a:camera prst="orthographicFront">
              <a:rot lat="0" lon="0" rev="0"/>
            </a:camera>
            <a:lightRig rig="brightRoom" dir="t">
              <a:rot lat="0" lon="0" rev="600000"/>
            </a:lightRig>
          </a:scene3d>
          <a:sp3d prstMaterial="metal">
            <a:bevelT w="38100" h="57150" prst="angle"/>
          </a:sp3d>
        </p:spPr>
        <p:txBody>
          <a:bodyPr wrap="square" rtlCol="0">
            <a:spAutoFit/>
          </a:bodyPr>
          <a:lstStyle/>
          <a:p>
            <a:pPr algn="ctr"/>
            <a:r>
              <a:rPr lang="en-IN" sz="2800" b="1" dirty="0" smtClean="0">
                <a:ln w="18000">
                  <a:noFill/>
                  <a:prstDash val="solid"/>
                  <a:miter lim="800000"/>
                </a:ln>
                <a:solidFill>
                  <a:srgbClr val="1C230F"/>
                </a:solidFill>
                <a:effectLst>
                  <a:outerShdw blurRad="25500" dist="23000" dir="7020000" algn="tl">
                    <a:srgbClr val="000000">
                      <a:alpha val="50000"/>
                    </a:srgbClr>
                  </a:outerShdw>
                </a:effectLst>
                <a:latin typeface="AR CENA" pitchFamily="2" charset="0"/>
              </a:rPr>
              <a:t>Naniya’s Cafeteria –online ordering website</a:t>
            </a:r>
            <a:endParaRPr lang="en-IN" sz="2800" b="1" dirty="0">
              <a:ln w="18000">
                <a:noFill/>
                <a:prstDash val="solid"/>
                <a:miter lim="800000"/>
              </a:ln>
              <a:solidFill>
                <a:srgbClr val="1C230F"/>
              </a:solidFill>
              <a:effectLst>
                <a:outerShdw blurRad="25500" dist="23000" dir="7020000" algn="tl">
                  <a:srgbClr val="000000">
                    <a:alpha val="50000"/>
                  </a:srgbClr>
                </a:outerShdw>
              </a:effectLst>
              <a:latin typeface="AR CENA" pitchFamily="2" charset="0"/>
            </a:endParaRPr>
          </a:p>
        </p:txBody>
      </p:sp>
      <p:sp>
        <p:nvSpPr>
          <p:cNvPr id="9" name="TextBox 8"/>
          <p:cNvSpPr txBox="1"/>
          <p:nvPr/>
        </p:nvSpPr>
        <p:spPr>
          <a:xfrm>
            <a:off x="3357554" y="3571876"/>
            <a:ext cx="4857784" cy="1569660"/>
          </a:xfrm>
          <a:prstGeom prst="rect">
            <a:avLst/>
          </a:prstGeom>
          <a:noFill/>
        </p:spPr>
        <p:txBody>
          <a:bodyPr wrap="square" rtlCol="0">
            <a:spAutoFit/>
          </a:bodyPr>
          <a:lstStyle/>
          <a:p>
            <a:r>
              <a:rPr lang="en-IN" sz="2400" dirty="0" smtClean="0">
                <a:latin typeface="Times New Roman" pitchFamily="18" charset="0"/>
                <a:cs typeface="Times New Roman" pitchFamily="18" charset="0"/>
              </a:rPr>
              <a:t>Developed By:-</a:t>
            </a:r>
          </a:p>
          <a:p>
            <a:r>
              <a:rPr lang="en-IN" sz="2400" dirty="0" err="1" smtClean="0">
                <a:latin typeface="Times New Roman" pitchFamily="18" charset="0"/>
                <a:cs typeface="Times New Roman" pitchFamily="18" charset="0"/>
              </a:rPr>
              <a:t>Muskaan</a:t>
            </a:r>
            <a:r>
              <a:rPr lang="en-IN" sz="2400" dirty="0" smtClean="0">
                <a:latin typeface="Times New Roman" pitchFamily="18" charset="0"/>
                <a:cs typeface="Times New Roman" pitchFamily="18" charset="0"/>
              </a:rPr>
              <a:t> Sharma (1610991542)</a:t>
            </a:r>
          </a:p>
          <a:p>
            <a:r>
              <a:rPr lang="en-IN" sz="2400" dirty="0" err="1" smtClean="0">
                <a:latin typeface="Times New Roman" pitchFamily="18" charset="0"/>
                <a:cs typeface="Times New Roman" pitchFamily="18" charset="0"/>
              </a:rPr>
              <a:t>Muskan</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Garg</a:t>
            </a:r>
            <a:r>
              <a:rPr lang="en-IN" sz="2400" dirty="0" smtClean="0">
                <a:latin typeface="Times New Roman" pitchFamily="18" charset="0"/>
                <a:cs typeface="Times New Roman" pitchFamily="18" charset="0"/>
              </a:rPr>
              <a:t>(1610991545)</a:t>
            </a:r>
          </a:p>
          <a:p>
            <a:r>
              <a:rPr lang="en-IN" sz="2400" dirty="0" err="1" smtClean="0">
                <a:latin typeface="Times New Roman" pitchFamily="18" charset="0"/>
                <a:cs typeface="Times New Roman" pitchFamily="18" charset="0"/>
              </a:rPr>
              <a:t>Nandish</a:t>
            </a:r>
            <a:r>
              <a:rPr lang="en-IN" sz="2400" dirty="0" smtClean="0">
                <a:latin typeface="Times New Roman" pitchFamily="18" charset="0"/>
                <a:cs typeface="Times New Roman" pitchFamily="18" charset="0"/>
              </a:rPr>
              <a:t> </a:t>
            </a:r>
            <a:r>
              <a:rPr lang="en-IN" sz="2400" dirty="0" err="1" smtClean="0">
                <a:latin typeface="Times New Roman" pitchFamily="18" charset="0"/>
                <a:cs typeface="Times New Roman" pitchFamily="18" charset="0"/>
              </a:rPr>
              <a:t>Guleria</a:t>
            </a:r>
            <a:r>
              <a:rPr lang="en-IN" sz="2400" dirty="0" smtClean="0">
                <a:latin typeface="Times New Roman" pitchFamily="18" charset="0"/>
                <a:cs typeface="Times New Roman" pitchFamily="18" charset="0"/>
              </a:rPr>
              <a:t> (1610991553)</a:t>
            </a:r>
            <a:endParaRPr lang="en-IN" sz="24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5" name="TextBox 4"/>
          <p:cNvSpPr txBox="1"/>
          <p:nvPr/>
        </p:nvSpPr>
        <p:spPr>
          <a:xfrm>
            <a:off x="214282" y="1785926"/>
            <a:ext cx="8429684" cy="4278094"/>
          </a:xfrm>
          <a:prstGeom prst="rect">
            <a:avLst/>
          </a:prstGeom>
          <a:solidFill>
            <a:schemeClr val="bg1"/>
          </a:solidFill>
        </p:spPr>
        <p:txBody>
          <a:bodyPr wrap="square" rtlCol="0">
            <a:spAutoFit/>
          </a:bodyPr>
          <a:lstStyle/>
          <a:p>
            <a:r>
              <a:rPr lang="en-IN" sz="2800" b="1" dirty="0" smtClean="0">
                <a:latin typeface="Times New Roman" pitchFamily="18" charset="0"/>
                <a:cs typeface="Times New Roman" pitchFamily="18" charset="0"/>
              </a:rPr>
              <a:t>Future Scope:</a:t>
            </a:r>
          </a:p>
          <a:p>
            <a:r>
              <a:rPr lang="en-IN" sz="2400" dirty="0" smtClean="0">
                <a:latin typeface="Times New Roman" pitchFamily="18" charset="0"/>
                <a:cs typeface="Times New Roman" pitchFamily="18" charset="0"/>
              </a:rPr>
              <a:t>This website will be very helpful to students as they won’t have to wait in long queues ,thus this site has a bright future. </a:t>
            </a:r>
          </a:p>
          <a:p>
            <a:r>
              <a:rPr lang="en-IN" sz="2400" dirty="0" smtClean="0">
                <a:latin typeface="Times New Roman" pitchFamily="18" charset="0"/>
                <a:cs typeface="Times New Roman" pitchFamily="18" charset="0"/>
              </a:rPr>
              <a:t>Student can just make orders online and pay through card .</a:t>
            </a:r>
          </a:p>
          <a:p>
            <a:r>
              <a:rPr lang="en-IN" sz="2400" dirty="0" smtClean="0">
                <a:latin typeface="Times New Roman" pitchFamily="18" charset="0"/>
                <a:cs typeface="Times New Roman" pitchFamily="18" charset="0"/>
              </a:rPr>
              <a:t>Then they just have to pick their order from the cafeteria .</a:t>
            </a:r>
          </a:p>
          <a:p>
            <a:r>
              <a:rPr lang="en-IN" sz="2400" dirty="0" smtClean="0">
                <a:latin typeface="Times New Roman" pitchFamily="18" charset="0"/>
                <a:cs typeface="Times New Roman" pitchFamily="18" charset="0"/>
              </a:rPr>
              <a:t>That is what makes it all easy ,once it comes into practical implementation.</a:t>
            </a:r>
          </a:p>
          <a:p>
            <a:endParaRPr lang="en-IN" sz="2400" dirty="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r>
              <a:rPr lang="en-IN" sz="2400" dirty="0" smtClean="0">
                <a:latin typeface="Times New Roman" pitchFamily="18" charset="0"/>
                <a:cs typeface="Times New Roman" pitchFamily="18" charset="0"/>
              </a:rPr>
              <a:t>THANK YOU </a:t>
            </a:r>
            <a:r>
              <a:rPr lang="en-IN" sz="2400" dirty="0" smtClean="0">
                <a:latin typeface="Times New Roman" pitchFamily="18" charset="0"/>
                <a:cs typeface="Times New Roman" pitchFamily="18" charset="0"/>
                <a:sym typeface="Wingdings" pitchFamily="2" charset="2"/>
              </a:rPr>
              <a:t></a:t>
            </a:r>
            <a:endParaRPr lang="en-IN" sz="2400" dirty="0" smtClean="0">
              <a:latin typeface="Times New Roman" pitchFamily="18" charset="0"/>
              <a:cs typeface="Times New Roman" pitchFamily="18" charset="0"/>
            </a:endParaRPr>
          </a:p>
          <a:p>
            <a:endParaRPr lang="en-IN" sz="2800" dirty="0">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5" name="Picture 2"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6" name="TextBox 5"/>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8" name="TextBox 7"/>
          <p:cNvSpPr txBox="1"/>
          <p:nvPr/>
        </p:nvSpPr>
        <p:spPr>
          <a:xfrm>
            <a:off x="0" y="1571612"/>
            <a:ext cx="9144000" cy="4031873"/>
          </a:xfrm>
          <a:prstGeom prst="rect">
            <a:avLst/>
          </a:prstGeom>
          <a:solidFill>
            <a:schemeClr val="bg1"/>
          </a:solidFill>
        </p:spPr>
        <p:txBody>
          <a:bodyPr wrap="square" rtlCol="0">
            <a:spAutoFit/>
          </a:bodyPr>
          <a:lstStyle/>
          <a:p>
            <a:r>
              <a:rPr lang="en-IN" sz="2800" b="1" dirty="0" smtClean="0">
                <a:latin typeface="Times New Roman" pitchFamily="18" charset="0"/>
                <a:cs typeface="Times New Roman" pitchFamily="18" charset="0"/>
              </a:rPr>
              <a:t>Project Statement</a:t>
            </a:r>
          </a:p>
          <a:p>
            <a:r>
              <a:rPr lang="en-IN" sz="2000" dirty="0">
                <a:latin typeface="Times New Roman" pitchFamily="18" charset="0"/>
                <a:cs typeface="Times New Roman" pitchFamily="18" charset="0"/>
              </a:rPr>
              <a:t>In the universities, cafeteria is the main eating hub</a:t>
            </a:r>
            <a:r>
              <a:rPr lang="en-IN" sz="2000" dirty="0" smtClean="0">
                <a:latin typeface="Times New Roman" pitchFamily="18" charset="0"/>
                <a:cs typeface="Times New Roman" pitchFamily="18" charset="0"/>
              </a:rPr>
              <a:t>. </a:t>
            </a:r>
            <a:r>
              <a:rPr lang="en-IN" sz="2000" dirty="0">
                <a:latin typeface="Times New Roman" pitchFamily="18" charset="0"/>
                <a:cs typeface="Times New Roman" pitchFamily="18" charset="0"/>
              </a:rPr>
              <a:t>S</a:t>
            </a:r>
            <a:r>
              <a:rPr lang="en-IN" sz="2000" dirty="0" smtClean="0">
                <a:latin typeface="Times New Roman" pitchFamily="18" charset="0"/>
                <a:cs typeface="Times New Roman" pitchFamily="18" charset="0"/>
              </a:rPr>
              <a:t>tudents </a:t>
            </a:r>
            <a:r>
              <a:rPr lang="en-IN" sz="2000" dirty="0">
                <a:latin typeface="Times New Roman" pitchFamily="18" charset="0"/>
                <a:cs typeface="Times New Roman" pitchFamily="18" charset="0"/>
              </a:rPr>
              <a:t>just rush to the zone to have a byte and cool down their appetite. But they have to go through a long process and wait in a queue to ease their hunger pangs. During peak hours</a:t>
            </a:r>
            <a:r>
              <a:rPr lang="en-IN" sz="2000" dirty="0" smtClean="0">
                <a:latin typeface="Times New Roman" pitchFamily="18" charset="0"/>
                <a:cs typeface="Times New Roman" pitchFamily="18" charset="0"/>
              </a:rPr>
              <a:t>, the </a:t>
            </a:r>
            <a:r>
              <a:rPr lang="en-IN" sz="2000" dirty="0">
                <a:latin typeface="Times New Roman" pitchFamily="18" charset="0"/>
                <a:cs typeface="Times New Roman" pitchFamily="18" charset="0"/>
              </a:rPr>
              <a:t>student crowd is so huge that it becomes very difficult to get an order placed and have that food in the limited break time.</a:t>
            </a:r>
          </a:p>
          <a:p>
            <a:r>
              <a:rPr lang="en-IN" sz="2000" dirty="0">
                <a:latin typeface="Times New Roman" pitchFamily="18" charset="0"/>
                <a:cs typeface="Times New Roman" pitchFamily="18" charset="0"/>
              </a:rPr>
              <a:t>So cafeteria online daily menu &amp; recharge system can be proposed. It will enable the students to get their online recharge done and order placed easily with this system and they just have to collect the order thereby by showing their transactions. In this way, we can avoid longer, </a:t>
            </a:r>
            <a:r>
              <a:rPr lang="en-IN" sz="2000" dirty="0" smtClean="0">
                <a:latin typeface="Times New Roman" pitchFamily="18" charset="0"/>
                <a:cs typeface="Times New Roman" pitchFamily="18" charset="0"/>
              </a:rPr>
              <a:t>in fact </a:t>
            </a:r>
            <a:r>
              <a:rPr lang="en-IN" sz="2000" dirty="0">
                <a:latin typeface="Times New Roman" pitchFamily="18" charset="0"/>
                <a:cs typeface="Times New Roman" pitchFamily="18" charset="0"/>
              </a:rPr>
              <a:t>never ending queues for order and recharge and hence can save ample time as food is fuel to the body.</a:t>
            </a:r>
          </a:p>
          <a:p>
            <a:endParaRPr lang="en-IN" sz="2800" b="1" dirty="0">
              <a:latin typeface="Times New Roman" pitchFamily="18" charset="0"/>
              <a:cs typeface="Times New Roman"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3" name="Picture 2"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4" name="TextBox 3"/>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5" name="TextBox 4"/>
          <p:cNvSpPr txBox="1"/>
          <p:nvPr/>
        </p:nvSpPr>
        <p:spPr>
          <a:xfrm>
            <a:off x="0" y="1857364"/>
            <a:ext cx="6286512" cy="3046988"/>
          </a:xfrm>
          <a:prstGeom prst="rect">
            <a:avLst/>
          </a:prstGeom>
          <a:solidFill>
            <a:schemeClr val="bg1"/>
          </a:solidFill>
        </p:spPr>
        <p:txBody>
          <a:bodyPr wrap="square" rtlCol="0">
            <a:spAutoFit/>
          </a:bodyPr>
          <a:lstStyle/>
          <a:p>
            <a:r>
              <a:rPr lang="en-IN" sz="3200" b="1" dirty="0" smtClean="0"/>
              <a:t>Technology Used</a:t>
            </a:r>
          </a:p>
          <a:p>
            <a:pPr>
              <a:buFont typeface="Wingdings" pitchFamily="2" charset="2"/>
              <a:buChar char="Ø"/>
            </a:pPr>
            <a:r>
              <a:rPr lang="en-IN" sz="3200" dirty="0" smtClean="0"/>
              <a:t> Front end /Programming Tool</a:t>
            </a:r>
          </a:p>
          <a:p>
            <a:r>
              <a:rPr lang="en-IN" sz="3200" dirty="0" smtClean="0"/>
              <a:t> 	- HTML and CSS</a:t>
            </a:r>
          </a:p>
          <a:p>
            <a:r>
              <a:rPr lang="en-IN" sz="3200" dirty="0"/>
              <a:t>	</a:t>
            </a:r>
            <a:r>
              <a:rPr lang="en-IN" sz="3200" dirty="0" smtClean="0"/>
              <a:t>- JavaScript</a:t>
            </a:r>
          </a:p>
          <a:p>
            <a:r>
              <a:rPr lang="en-IN" sz="3200" dirty="0"/>
              <a:t>	</a:t>
            </a:r>
            <a:r>
              <a:rPr lang="en-IN" sz="3200" dirty="0" smtClean="0"/>
              <a:t>- jQuery</a:t>
            </a:r>
          </a:p>
          <a:p>
            <a:r>
              <a:rPr lang="en-IN" sz="3200" dirty="0"/>
              <a:t>	</a:t>
            </a:r>
            <a:r>
              <a:rPr lang="en-IN" sz="3200" dirty="0" smtClean="0"/>
              <a:t>- Bootstrap</a:t>
            </a:r>
            <a:endParaRPr lang="en-IN"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5" name="Oval 4"/>
          <p:cNvSpPr/>
          <p:nvPr/>
        </p:nvSpPr>
        <p:spPr>
          <a:xfrm>
            <a:off x="2928926" y="1785926"/>
            <a:ext cx="2857520" cy="1143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Home Page </a:t>
            </a:r>
            <a:endParaRPr lang="en-IN" dirty="0"/>
          </a:p>
        </p:txBody>
      </p:sp>
      <p:cxnSp>
        <p:nvCxnSpPr>
          <p:cNvPr id="7" name="Straight Arrow Connector 6"/>
          <p:cNvCxnSpPr>
            <a:stCxn id="5" idx="4"/>
          </p:cNvCxnSpPr>
          <p:nvPr/>
        </p:nvCxnSpPr>
        <p:spPr>
          <a:xfrm rot="5400000">
            <a:off x="4143372" y="3143248"/>
            <a:ext cx="42862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357554" y="3357562"/>
            <a:ext cx="2071702" cy="9286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Menu </a:t>
            </a:r>
            <a:r>
              <a:rPr lang="en-IN" dirty="0" err="1" smtClean="0"/>
              <a:t>Catalog</a:t>
            </a:r>
            <a:endParaRPr lang="en-IN" dirty="0"/>
          </a:p>
        </p:txBody>
      </p:sp>
      <p:cxnSp>
        <p:nvCxnSpPr>
          <p:cNvPr id="10" name="Straight Arrow Connector 9"/>
          <p:cNvCxnSpPr>
            <a:stCxn id="5" idx="3"/>
          </p:cNvCxnSpPr>
          <p:nvPr/>
        </p:nvCxnSpPr>
        <p:spPr>
          <a:xfrm rot="5400000">
            <a:off x="2554402" y="2207374"/>
            <a:ext cx="238828" cy="1347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4282" y="2857496"/>
            <a:ext cx="1785950"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Login/ Sign Up Forms</a:t>
            </a:r>
            <a:endParaRPr lang="en-IN" dirty="0"/>
          </a:p>
        </p:txBody>
      </p:sp>
      <p:cxnSp>
        <p:nvCxnSpPr>
          <p:cNvPr id="13" name="Straight Arrow Connector 12"/>
          <p:cNvCxnSpPr>
            <a:stCxn id="5" idx="5"/>
          </p:cNvCxnSpPr>
          <p:nvPr/>
        </p:nvCxnSpPr>
        <p:spPr>
          <a:xfrm rot="16200000" flipH="1">
            <a:off x="6065018" y="2064498"/>
            <a:ext cx="238828" cy="16329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000892" y="2857496"/>
            <a:ext cx="1785950"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About Us/Contact</a:t>
            </a:r>
            <a:endParaRPr lang="en-IN" dirty="0"/>
          </a:p>
        </p:txBody>
      </p:sp>
      <p:cxnSp>
        <p:nvCxnSpPr>
          <p:cNvPr id="17" name="Straight Arrow Connector 16"/>
          <p:cNvCxnSpPr>
            <a:stCxn id="8" idx="2"/>
          </p:cNvCxnSpPr>
          <p:nvPr/>
        </p:nvCxnSpPr>
        <p:spPr>
          <a:xfrm rot="16200000" flipH="1">
            <a:off x="4161230" y="4518430"/>
            <a:ext cx="500068"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428992" y="4786322"/>
            <a:ext cx="2000264" cy="1000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 to Cart</a:t>
            </a:r>
          </a:p>
          <a:p>
            <a:pPr algn="ctr"/>
            <a:r>
              <a:rPr lang="en-IN" dirty="0" smtClean="0"/>
              <a:t> and Proceed to Payment</a:t>
            </a:r>
            <a:endParaRPr lang="en-IN" dirty="0"/>
          </a:p>
        </p:txBody>
      </p:sp>
      <p:sp>
        <p:nvSpPr>
          <p:cNvPr id="26" name="TextBox 25"/>
          <p:cNvSpPr txBox="1"/>
          <p:nvPr/>
        </p:nvSpPr>
        <p:spPr>
          <a:xfrm>
            <a:off x="0" y="1285860"/>
            <a:ext cx="2643174" cy="523220"/>
          </a:xfrm>
          <a:prstGeom prst="rect">
            <a:avLst/>
          </a:prstGeom>
          <a:solidFill>
            <a:schemeClr val="bg1"/>
          </a:solidFill>
        </p:spPr>
        <p:txBody>
          <a:bodyPr wrap="square" rtlCol="0">
            <a:spAutoFit/>
          </a:bodyPr>
          <a:lstStyle/>
          <a:p>
            <a:r>
              <a:rPr lang="en-IN" sz="2800" b="1" dirty="0" smtClean="0">
                <a:latin typeface="Times New Roman" pitchFamily="18" charset="0"/>
                <a:cs typeface="Times New Roman" pitchFamily="18" charset="0"/>
              </a:rPr>
              <a:t>Flow Diagram :</a:t>
            </a:r>
            <a:endParaRPr lang="en-IN"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sp>
        <p:nvSpPr>
          <p:cNvPr id="5" name="TextBox 4"/>
          <p:cNvSpPr txBox="1"/>
          <p:nvPr/>
        </p:nvSpPr>
        <p:spPr>
          <a:xfrm>
            <a:off x="214282" y="1285860"/>
            <a:ext cx="2428892" cy="523220"/>
          </a:xfrm>
          <a:prstGeom prst="rect">
            <a:avLst/>
          </a:prstGeom>
          <a:solidFill>
            <a:schemeClr val="bg1"/>
          </a:solidFill>
        </p:spPr>
        <p:txBody>
          <a:bodyPr wrap="square" rtlCol="0">
            <a:spAutoFit/>
          </a:bodyPr>
          <a:lstStyle/>
          <a:p>
            <a:r>
              <a:rPr lang="en-IN" sz="2800" dirty="0" smtClean="0">
                <a:latin typeface="Times New Roman" pitchFamily="18" charset="0"/>
                <a:cs typeface="Times New Roman" pitchFamily="18" charset="0"/>
              </a:rPr>
              <a:t>Snapshots:</a:t>
            </a:r>
            <a:endParaRPr lang="en-IN" sz="28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3"/>
          <a:srcRect/>
          <a:stretch>
            <a:fillRect/>
          </a:stretch>
        </p:blipFill>
        <p:spPr bwMode="auto">
          <a:xfrm>
            <a:off x="3071802" y="1071546"/>
            <a:ext cx="5425184" cy="2643206"/>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571472" y="3714752"/>
            <a:ext cx="4719625" cy="2511836"/>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pic>
        <p:nvPicPr>
          <p:cNvPr id="4098" name="Picture 2"/>
          <p:cNvPicPr>
            <a:picLocks noChangeAspect="1" noChangeArrowheads="1"/>
          </p:cNvPicPr>
          <p:nvPr/>
        </p:nvPicPr>
        <p:blipFill>
          <a:blip r:embed="rId3"/>
          <a:srcRect/>
          <a:stretch>
            <a:fillRect/>
          </a:stretch>
        </p:blipFill>
        <p:spPr bwMode="auto">
          <a:xfrm>
            <a:off x="0" y="1000108"/>
            <a:ext cx="5067289" cy="240029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3143240" y="3429000"/>
            <a:ext cx="5715040" cy="2709352"/>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pic>
        <p:nvPicPr>
          <p:cNvPr id="5122" name="Picture 2"/>
          <p:cNvPicPr>
            <a:picLocks noChangeAspect="1" noChangeArrowheads="1"/>
          </p:cNvPicPr>
          <p:nvPr/>
        </p:nvPicPr>
        <p:blipFill>
          <a:blip r:embed="rId3" cstate="print"/>
          <a:srcRect/>
          <a:stretch>
            <a:fillRect/>
          </a:stretch>
        </p:blipFill>
        <p:spPr bwMode="auto">
          <a:xfrm>
            <a:off x="285720" y="1285860"/>
            <a:ext cx="4572000" cy="2160508"/>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a:srcRect/>
          <a:stretch>
            <a:fillRect/>
          </a:stretch>
        </p:blipFill>
        <p:spPr bwMode="auto">
          <a:xfrm>
            <a:off x="2786050" y="3500438"/>
            <a:ext cx="5715040" cy="2690425"/>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3" name="TextBox 2"/>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4" name="Picture 3" descr="C:\Users\HP\Desktop\cstlab\logo.png"/>
          <p:cNvPicPr>
            <a:picLocks noChangeAspect="1" noChangeArrowheads="1"/>
          </p:cNvPicPr>
          <p:nvPr/>
        </p:nvPicPr>
        <p:blipFill>
          <a:blip r:embed="rId2"/>
          <a:srcRect/>
          <a:stretch>
            <a:fillRect/>
          </a:stretch>
        </p:blipFill>
        <p:spPr bwMode="auto">
          <a:xfrm>
            <a:off x="7369009" y="428604"/>
            <a:ext cx="1774991" cy="550600"/>
          </a:xfrm>
          <a:prstGeom prst="rect">
            <a:avLst/>
          </a:prstGeom>
          <a:noFill/>
        </p:spPr>
      </p:pic>
      <p:pic>
        <p:nvPicPr>
          <p:cNvPr id="6146" name="Picture 2"/>
          <p:cNvPicPr>
            <a:picLocks noChangeAspect="1" noChangeArrowheads="1"/>
          </p:cNvPicPr>
          <p:nvPr/>
        </p:nvPicPr>
        <p:blipFill>
          <a:blip r:embed="rId3"/>
          <a:srcRect/>
          <a:stretch>
            <a:fillRect/>
          </a:stretch>
        </p:blipFill>
        <p:spPr bwMode="auto">
          <a:xfrm>
            <a:off x="285720" y="1071546"/>
            <a:ext cx="5103698" cy="2428891"/>
          </a:xfrm>
          <a:prstGeom prst="rect">
            <a:avLst/>
          </a:prstGeom>
          <a:noFill/>
          <a:ln w="9525">
            <a:noFill/>
            <a:miter lim="800000"/>
            <a:headEnd/>
            <a:tailEnd/>
          </a:ln>
          <a:effectLst/>
        </p:spPr>
      </p:pic>
      <p:pic>
        <p:nvPicPr>
          <p:cNvPr id="6147" name="Picture 3"/>
          <p:cNvPicPr>
            <a:picLocks noChangeAspect="1" noChangeArrowheads="1"/>
          </p:cNvPicPr>
          <p:nvPr/>
        </p:nvPicPr>
        <p:blipFill>
          <a:blip r:embed="rId4"/>
          <a:srcRect/>
          <a:stretch>
            <a:fillRect/>
          </a:stretch>
        </p:blipFill>
        <p:spPr bwMode="auto">
          <a:xfrm>
            <a:off x="2857488" y="3643314"/>
            <a:ext cx="5357850" cy="254398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589296" y="1428736"/>
            <a:ext cx="7768918" cy="3680618"/>
          </a:xfrm>
          <a:prstGeom prst="rect">
            <a:avLst/>
          </a:prstGeom>
          <a:noFill/>
          <a:ln w="9525">
            <a:noFill/>
            <a:miter lim="800000"/>
            <a:headEnd/>
            <a:tailEnd/>
          </a:ln>
          <a:effectLst/>
        </p:spPr>
      </p:pic>
      <p:sp>
        <p:nvSpPr>
          <p:cNvPr id="3" name="TextBox 2"/>
          <p:cNvSpPr txBox="1"/>
          <p:nvPr/>
        </p:nvSpPr>
        <p:spPr>
          <a:xfrm>
            <a:off x="0" y="6286520"/>
            <a:ext cx="9144000" cy="400110"/>
          </a:xfrm>
          <a:prstGeom prst="rect">
            <a:avLst/>
          </a:prstGeom>
          <a:solidFill>
            <a:srgbClr val="FF0000"/>
          </a:solidFill>
        </p:spPr>
        <p:txBody>
          <a:bodyPr wrap="square" rtlCol="0">
            <a:spAutoFit/>
          </a:bodyPr>
          <a:lstStyle/>
          <a:p>
            <a:endParaRPr lang="en-IN" sz="2000" dirty="0"/>
          </a:p>
        </p:txBody>
      </p:sp>
      <p:sp>
        <p:nvSpPr>
          <p:cNvPr id="4" name="TextBox 3"/>
          <p:cNvSpPr txBox="1"/>
          <p:nvPr/>
        </p:nvSpPr>
        <p:spPr>
          <a:xfrm>
            <a:off x="0" y="428604"/>
            <a:ext cx="8429652" cy="523220"/>
          </a:xfrm>
          <a:prstGeom prst="rect">
            <a:avLst/>
          </a:prstGeom>
          <a:solidFill>
            <a:srgbClr val="FF0000"/>
          </a:solidFill>
        </p:spPr>
        <p:txBody>
          <a:bodyPr wrap="square" rtlCol="0">
            <a:spAutoFit/>
          </a:bodyPr>
          <a:lstStyle/>
          <a:p>
            <a:r>
              <a:rPr lang="en-IN" sz="2800" b="1" dirty="0" smtClean="0">
                <a:solidFill>
                  <a:schemeClr val="bg1"/>
                </a:solidFill>
                <a:latin typeface="+mj-lt"/>
              </a:rPr>
              <a:t>Cafeteria Online Ordering System In Universities</a:t>
            </a:r>
            <a:r>
              <a:rPr lang="en-IN" b="1" dirty="0" smtClean="0">
                <a:solidFill>
                  <a:schemeClr val="bg1"/>
                </a:solidFill>
              </a:rPr>
              <a:t> </a:t>
            </a:r>
          </a:p>
        </p:txBody>
      </p:sp>
      <p:pic>
        <p:nvPicPr>
          <p:cNvPr id="5" name="Picture 4" descr="C:\Users\HP\Desktop\cstlab\logo.png"/>
          <p:cNvPicPr>
            <a:picLocks noChangeAspect="1" noChangeArrowheads="1"/>
          </p:cNvPicPr>
          <p:nvPr/>
        </p:nvPicPr>
        <p:blipFill>
          <a:blip r:embed="rId3"/>
          <a:srcRect/>
          <a:stretch>
            <a:fillRect/>
          </a:stretch>
        </p:blipFill>
        <p:spPr bwMode="auto">
          <a:xfrm>
            <a:off x="7369009" y="428604"/>
            <a:ext cx="1774991" cy="550600"/>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solidFill>
          <a:srgbClr val="FF0000"/>
        </a:solidFill>
      </a:spPr>
      <a:bodyPr wrap="square" rtlCol="0">
        <a:spAutoFit/>
      </a:bodyPr>
      <a:lstStyle>
        <a:defPPr>
          <a:defRPr sz="200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246</TotalTime>
  <Words>340</Words>
  <Application>Microsoft Office PowerPoint</Application>
  <PresentationFormat>On-screen Show (4:3)</PresentationFormat>
  <Paragraphs>40</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HP</cp:lastModifiedBy>
  <cp:revision>25</cp:revision>
  <dcterms:created xsi:type="dcterms:W3CDTF">2018-05-07T14:24:17Z</dcterms:created>
  <dcterms:modified xsi:type="dcterms:W3CDTF">2018-05-07T18:30:21Z</dcterms:modified>
</cp:coreProperties>
</file>